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1"/>
    <p:sldMasterId id="2147483699" r:id="rId3"/>
  </p:sldMasterIdLst>
  <p:notesMasterIdLst>
    <p:notesMasterId r:id="rId5"/>
  </p:notesMasterIdLst>
  <p:handoutMasterIdLst>
    <p:handoutMasterId r:id="rId29"/>
  </p:handoutMasterIdLst>
  <p:sldIdLst>
    <p:sldId id="16773670" r:id="rId4"/>
    <p:sldId id="16773523" r:id="rId6"/>
    <p:sldId id="16773679" r:id="rId7"/>
    <p:sldId id="16776397" r:id="rId8"/>
    <p:sldId id="16773524" r:id="rId9"/>
    <p:sldId id="16773534" r:id="rId10"/>
    <p:sldId id="16776398" r:id="rId11"/>
    <p:sldId id="16773528" r:id="rId12"/>
    <p:sldId id="16773527" r:id="rId13"/>
    <p:sldId id="16773676" r:id="rId14"/>
    <p:sldId id="16773529" r:id="rId15"/>
    <p:sldId id="16776440" r:id="rId16"/>
    <p:sldId id="16773530" r:id="rId17"/>
    <p:sldId id="16776454" r:id="rId18"/>
    <p:sldId id="16776455" r:id="rId19"/>
    <p:sldId id="16773634" r:id="rId20"/>
    <p:sldId id="16773531" r:id="rId21"/>
    <p:sldId id="16773532" r:id="rId22"/>
    <p:sldId id="16776448" r:id="rId23"/>
    <p:sldId id="16776449" r:id="rId24"/>
    <p:sldId id="16776450" r:id="rId25"/>
    <p:sldId id="16776356" r:id="rId26"/>
    <p:sldId id="16773533" r:id="rId27"/>
    <p:sldId id="16773624" r:id="rId28"/>
  </p:sldIdLst>
  <p:sldSz cx="12192000" cy="6858000"/>
  <p:notesSz cx="6858000" cy="9144000"/>
  <p:embeddedFontLst>
    <p:embeddedFont>
      <p:font typeface="Segoe UI" panose="020B0502040204020203" pitchFamily="34" charset="0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Open Sans" panose="020B0606030504020204"/>
      <p:regular r:id="rId42"/>
      <p:bold r:id="rId43"/>
      <p:italic r:id="rId44"/>
      <p:boldItalic r:id="rId45"/>
    </p:embeddedFont>
    <p:embeddedFont>
      <p:font typeface="Segoe Sans Text" charset="0"/>
      <p:regular r:id="rId46"/>
      <p:bold r:id="rId47"/>
    </p:embeddedFont>
    <p:embeddedFont>
      <p:font typeface="Open Sans SemiBold" panose="020B0706030804020204" pitchFamily="34" charset="0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3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0" Type="http://schemas.openxmlformats.org/officeDocument/2006/relationships/customXml" Target="../customXml/item2.xml"/><Relationship Id="rId5" Type="http://schemas.openxmlformats.org/officeDocument/2006/relationships/notesMaster" Target="notesMasters/notesMaster1.xml"/><Relationship Id="rId49" Type="http://schemas.openxmlformats.org/officeDocument/2006/relationships/customXml" Target="../customXml/item1.xml"/><Relationship Id="rId48" Type="http://schemas.openxmlformats.org/officeDocument/2006/relationships/font" Target="fonts/font15.fntdata"/><Relationship Id="rId47" Type="http://schemas.openxmlformats.org/officeDocument/2006/relationships/font" Target="fonts/font14.fntdata"/><Relationship Id="rId46" Type="http://schemas.openxmlformats.org/officeDocument/2006/relationships/font" Target="fonts/font13.fntdata"/><Relationship Id="rId45" Type="http://schemas.openxmlformats.org/officeDocument/2006/relationships/font" Target="fonts/font12.fntdata"/><Relationship Id="rId44" Type="http://schemas.openxmlformats.org/officeDocument/2006/relationships/font" Target="fonts/font11.fntdata"/><Relationship Id="rId43" Type="http://schemas.openxmlformats.org/officeDocument/2006/relationships/font" Target="fonts/font10.fntdata"/><Relationship Id="rId42" Type="http://schemas.openxmlformats.org/officeDocument/2006/relationships/font" Target="fonts/font9.fntdata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slide" Target="slides/slide1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anose="020B0502040204020203" pitchFamily="34" charset="0"/>
              </a:rPr>
            </a:fld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780" defTabSz="914400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anose="020B0502040204020203" pitchFamily="34" charset="0"/>
              </a:rPr>
            </a:fld>
            <a:endParaRPr lang="en-US">
              <a:latin typeface="Segoe UI" panose="020B050204020402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386CE63F-9E7F-4C04-9D0D-FCA25A8E9E86}" type="datetime8">
              <a:rPr lang="en-US" smtClean="0"/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B4008EB6-D09E-4580-8CD6-DDB14511944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lnSpc>
        <a:spcPct val="90000"/>
      </a:lnSpc>
      <a:spcAft>
        <a:spcPts val="335"/>
      </a:spcAft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725" indent="-10604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29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600" indent="-14668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31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/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/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/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2" name="Text Placeholder 50"/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8" name="Text Placeholder 50"/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  <a:endParaRPr lang="en-US"/>
          </a:p>
        </p:txBody>
      </p:sp>
      <p:sp>
        <p:nvSpPr>
          <p:cNvPr id="59" name="Text Placeholder 50"/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  <a:endParaRPr lang="en-US"/>
          </a:p>
        </p:txBody>
      </p:sp>
      <p:sp>
        <p:nvSpPr>
          <p:cNvPr id="60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  <a:endParaRPr lang="en-US"/>
          </a:p>
        </p:txBody>
      </p:sp>
      <p:sp>
        <p:nvSpPr>
          <p:cNvPr id="61" name="Text Placeholder 50"/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  <a:endParaRPr lang="en-US"/>
          </a:p>
        </p:txBody>
      </p:sp>
      <p:sp>
        <p:nvSpPr>
          <p:cNvPr id="62" name="Text Placeholder 50"/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  <a:endParaRPr lang="en-US"/>
          </a:p>
        </p:txBody>
      </p:sp>
      <p:cxnSp>
        <p:nvCxnSpPr>
          <p:cNvPr id="73" name="Straight Connector 72"/>
          <p:cNvCxnSpPr/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/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6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7" name="Text Placeholder 50"/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/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pic>
        <p:nvPicPr>
          <p:cNvPr id="13" name="Picture 12" descr="Icon&#10;&#10;Description automatically generated"/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/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/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ounded Rectangle 2"/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ounded Rectangle 2"/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7" name="Oval 6"/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/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6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  <a:endParaRPr lang="en-US"/>
          </a:p>
        </p:txBody>
      </p:sp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35" name="Oval 34"/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/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30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  <a:endParaRPr lang="en-US"/>
          </a:p>
        </p:txBody>
      </p:sp>
      <p:pic>
        <p:nvPicPr>
          <p:cNvPr id="25" name="Picture 2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4" name="Rounded Rectangle 2"/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  <a:endParaRPr lang="en-US"/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  <a:endParaRPr lang="en-US"/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  <a:endParaRPr lang="en-US"/>
          </a:p>
        </p:txBody>
      </p:sp>
      <p:sp>
        <p:nvSpPr>
          <p:cNvPr id="12" name="Oval 11"/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  <a:endParaRPr lang="en-US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  <a:endParaRPr lang="en-US"/>
          </a:p>
        </p:txBody>
      </p:sp>
      <p:sp>
        <p:nvSpPr>
          <p:cNvPr id="10" name="Oval 9"/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  <a:endParaRPr lang="en-US"/>
          </a:p>
        </p:txBody>
      </p:sp>
      <p:pic>
        <p:nvPicPr>
          <p:cNvPr id="5" name="Picture 4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/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Rounded Rectangle 2"/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/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Rounded Rectangle 2"/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7350" t="12729" r="5539" b="1036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  <a:endParaRPr lang="en-US"/>
          </a:p>
        </p:txBody>
      </p:sp>
      <p:sp>
        <p:nvSpPr>
          <p:cNvPr id="2" name="Rounded Rectangle 1"/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3" name="Rounded Rectangle 22"/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6" name="Rounded Rectangle 25"/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9" name="Rounded Rectangle 28"/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32" name="Rounded Rectangle 31"/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  <a:endParaRPr lang="en-US"/>
          </a:p>
        </p:txBody>
      </p:sp>
      <p:pic>
        <p:nvPicPr>
          <p:cNvPr id="5" name="Picture 4" descr="A blue round object with black background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2" name="Picture 1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/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30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  <a:endParaRPr lang="en-US"/>
          </a:p>
        </p:txBody>
      </p:sp>
      <p:pic>
        <p:nvPicPr>
          <p:cNvPr id="25" name="Picture 2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  <a:endParaRPr lang="en-US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/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/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/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2" name="Text Placeholder 50"/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8" name="Text Placeholder 50"/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  <a:endParaRPr lang="en-US"/>
          </a:p>
        </p:txBody>
      </p:sp>
      <p:sp>
        <p:nvSpPr>
          <p:cNvPr id="59" name="Text Placeholder 50"/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  <a:endParaRPr lang="en-US"/>
          </a:p>
        </p:txBody>
      </p:sp>
      <p:sp>
        <p:nvSpPr>
          <p:cNvPr id="60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  <a:endParaRPr lang="en-US"/>
          </a:p>
        </p:txBody>
      </p:sp>
      <p:sp>
        <p:nvSpPr>
          <p:cNvPr id="61" name="Text Placeholder 50"/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  <a:endParaRPr lang="en-US"/>
          </a:p>
        </p:txBody>
      </p:sp>
      <p:sp>
        <p:nvSpPr>
          <p:cNvPr id="62" name="Text Placeholder 50"/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  <a:endParaRPr lang="en-US"/>
          </a:p>
        </p:txBody>
      </p:sp>
      <p:cxnSp>
        <p:nvCxnSpPr>
          <p:cNvPr id="73" name="Straight Connector 72"/>
          <p:cNvCxnSpPr/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/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6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7" name="Text Placeholder 50"/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20" grpId="0" bldLvl="0" animBg="1"/>
      <p:bldP spid="22" grpId="0" bldLvl="0" animBg="1"/>
      <p:bldP spid="25" grpId="0" bldLvl="0" animBg="1"/>
      <p:bldP spid="28" grpId="0" bldLvl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/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pic>
        <p:nvPicPr>
          <p:cNvPr id="13" name="Picture 12" descr="Icon&#10;&#10;Description automatically generated"/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/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/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ounded Rectangle 2"/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ounded Rectangle 2"/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7" name="Oval 6"/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/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6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  <a:endParaRPr lang="en-US"/>
          </a:p>
        </p:txBody>
      </p:sp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35" name="Oval 34"/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ldLvl="0" animBg="1"/>
      <p:bldP spid="36" grpId="0" bldLvl="0" animBg="1"/>
      <p:bldP spid="37" grpId="0" bldLvl="0" animBg="1"/>
      <p:bldP spid="38" grpId="0" bldLvl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ldLvl="0" animBg="1"/>
      <p:bldP spid="18" grpId="0" bldLvl="0" animBg="1"/>
      <p:bldP spid="32" grpId="0" bldLvl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4" name="Rounded Rectangle 2"/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  <a:endParaRPr lang="en-US"/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  <a:endParaRPr lang="en-US"/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  <a:endParaRPr lang="en-US"/>
          </a:p>
        </p:txBody>
      </p:sp>
      <p:sp>
        <p:nvSpPr>
          <p:cNvPr id="12" name="Oval 11"/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  <a:endParaRPr lang="en-US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  <a:endParaRPr lang="en-US"/>
          </a:p>
        </p:txBody>
      </p:sp>
      <p:sp>
        <p:nvSpPr>
          <p:cNvPr id="10" name="Oval 9"/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  <a:endParaRPr lang="en-US"/>
          </a:p>
        </p:txBody>
      </p:sp>
      <p:pic>
        <p:nvPicPr>
          <p:cNvPr id="5" name="Picture 4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/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Rounded Rectangle 2"/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/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Rounded Rectangle 2"/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7350" t="12729" r="5539" b="1036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  <a:endParaRPr lang="en-US"/>
          </a:p>
        </p:txBody>
      </p:sp>
      <p:sp>
        <p:nvSpPr>
          <p:cNvPr id="2" name="Rounded Rectangle 1"/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3" name="Rounded Rectangle 22"/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6" name="Rounded Rectangle 25"/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9" name="Rounded Rectangle 28"/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32" name="Rounded Rectangle 31"/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  <a:endParaRPr lang="en-US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  <a:endParaRPr lang="en-US"/>
          </a:p>
        </p:txBody>
      </p:sp>
      <p:pic>
        <p:nvPicPr>
          <p:cNvPr id="5" name="Picture 4" descr="A blue round object with black background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2" name="Picture 1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2" Type="http://schemas.openxmlformats.org/officeDocument/2006/relationships/theme" Target="../theme/theme1.xml"/><Relationship Id="rId51" Type="http://schemas.openxmlformats.org/officeDocument/2006/relationships/image" Target="../media/image23.png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.xml"/><Relationship Id="rId8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6.xml"/><Relationship Id="rId52" Type="http://schemas.openxmlformats.org/officeDocument/2006/relationships/theme" Target="../theme/theme2.xml"/><Relationship Id="rId51" Type="http://schemas.openxmlformats.org/officeDocument/2006/relationships/image" Target="../media/image23.png"/><Relationship Id="rId50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55.xml"/><Relationship Id="rId49" Type="http://schemas.openxmlformats.org/officeDocument/2006/relationships/slideLayout" Target="../slideLayouts/slideLayout99.xml"/><Relationship Id="rId48" Type="http://schemas.openxmlformats.org/officeDocument/2006/relationships/slideLayout" Target="../slideLayouts/slideLayout98.xml"/><Relationship Id="rId47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96.xml"/><Relationship Id="rId45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94.xml"/><Relationship Id="rId43" Type="http://schemas.openxmlformats.org/officeDocument/2006/relationships/slideLayout" Target="../slideLayouts/slideLayout93.xml"/><Relationship Id="rId42" Type="http://schemas.openxmlformats.org/officeDocument/2006/relationships/slideLayout" Target="../slideLayouts/slideLayout92.xml"/><Relationship Id="rId41" Type="http://schemas.openxmlformats.org/officeDocument/2006/relationships/slideLayout" Target="../slideLayouts/slideLayout91.xml"/><Relationship Id="rId4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4.xml"/><Relationship Id="rId39" Type="http://schemas.openxmlformats.org/officeDocument/2006/relationships/slideLayout" Target="../slideLayouts/slideLayout89.xml"/><Relationship Id="rId38" Type="http://schemas.openxmlformats.org/officeDocument/2006/relationships/slideLayout" Target="../slideLayouts/slideLayout88.xml"/><Relationship Id="rId37" Type="http://schemas.openxmlformats.org/officeDocument/2006/relationships/slideLayout" Target="../slideLayouts/slideLayout87.xml"/><Relationship Id="rId36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85.xml"/><Relationship Id="rId34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83.xml"/><Relationship Id="rId32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grpSp>
        <p:nvGrpSpPr>
          <p:cNvPr id="47" name="GRID" hidden="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.32 square" hidden="1"/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51">
            <a:alphaModFix amt="0"/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</p:sldLayoutIdLst>
  <p:transition>
    <p:fade/>
  </p:transition>
  <p:hf sldNum="0" hdr="0" ftr="0" dt="0"/>
  <p:txStyles>
    <p:titleStyle>
      <a:lvl1pPr algn="l" defTabSz="932815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3280" marR="0" indent="-1809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4255" marR="0" indent="-1682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476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9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58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30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09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81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0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63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44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3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26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grpSp>
        <p:nvGrpSpPr>
          <p:cNvPr id="47" name="GRID" hidden="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.32 square" hidden="1"/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51">
            <a:alphaModFix amt="0"/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734" r:id="rId35"/>
    <p:sldLayoutId id="2147483735" r:id="rId36"/>
    <p:sldLayoutId id="2147483736" r:id="rId37"/>
    <p:sldLayoutId id="2147483737" r:id="rId38"/>
    <p:sldLayoutId id="2147483738" r:id="rId39"/>
    <p:sldLayoutId id="2147483739" r:id="rId40"/>
    <p:sldLayoutId id="2147483740" r:id="rId41"/>
    <p:sldLayoutId id="2147483741" r:id="rId42"/>
    <p:sldLayoutId id="2147483742" r:id="rId43"/>
    <p:sldLayoutId id="2147483743" r:id="rId44"/>
    <p:sldLayoutId id="2147483744" r:id="rId45"/>
    <p:sldLayoutId id="2147483745" r:id="rId46"/>
    <p:sldLayoutId id="2147483746" r:id="rId47"/>
    <p:sldLayoutId id="2147483747" r:id="rId48"/>
    <p:sldLayoutId id="2147483748" r:id="rId49"/>
    <p:sldLayoutId id="2147483749" r:id="rId50"/>
  </p:sldLayoutIdLst>
  <p:transition>
    <p:fade/>
  </p:transition>
  <p:hf sldNum="0" hdr="0" ftr="0" dt="0"/>
  <p:txStyles>
    <p:titleStyle>
      <a:lvl1pPr algn="l" defTabSz="932815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3280" marR="0" indent="-1809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4255" marR="0" indent="-1682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476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9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58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30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09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81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0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63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44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3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26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1.xml"/><Relationship Id="rId7" Type="http://schemas.openxmlformats.org/officeDocument/2006/relationships/image" Target="../media/image27.png"/><Relationship Id="rId6" Type="http://schemas.openxmlformats.org/officeDocument/2006/relationships/hyperlink" Target="https://github.com/SanjarSoftdev" TargetMode="External"/><Relationship Id="rId5" Type="http://schemas.openxmlformats.org/officeDocument/2006/relationships/hyperlink" Target="https://t.me/Akhmedov_Sanjar" TargetMode="External"/><Relationship Id="rId4" Type="http://schemas.openxmlformats.org/officeDocument/2006/relationships/hyperlink" Target="https://www.linkedin.com/in/sanjar-akhmedov/" TargetMode="Externa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50.xml"/><Relationship Id="rId2" Type="http://schemas.openxmlformats.org/officeDocument/2006/relationships/image" Target="../media/image42.png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0.xml"/><Relationship Id="rId2" Type="http://schemas.openxmlformats.org/officeDocument/2006/relationships/hyperlink" Target="https://aka.ms/get-dotnet-9" TargetMode="Externa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390"/>
          </a:xfrm>
        </p:spPr>
        <p:txBody>
          <a:bodyPr/>
          <a:lstStyle/>
          <a:p>
            <a:r>
              <a:rPr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 panose="020B0606030504020204"/>
                <a:ea typeface="Open Sans" panose="020B0606030504020204"/>
                <a:cs typeface="Open Sans" panose="020B0606030504020204"/>
                <a:sym typeface="+mn-ea"/>
              </a:rPr>
              <a:t>C# is awesome!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1979" y="4740610"/>
            <a:ext cx="3203638" cy="369332"/>
          </a:xfrm>
        </p:spPr>
        <p:txBody>
          <a:bodyPr/>
          <a:lstStyle/>
          <a:p>
            <a:r>
              <a:rPr lang="en-US" sz="2400" dirty="0">
                <a:latin typeface="Open Sans" panose="020B0606030504020204"/>
                <a:ea typeface="Open Sans" panose="020B0606030504020204"/>
                <a:cs typeface="Open Sans" panose="020B0606030504020204"/>
              </a:rPr>
              <a:t>Sanjar Akhmedov</a:t>
            </a:r>
            <a:endParaRPr lang="en-US" sz="2400" dirty="0">
              <a:latin typeface="Open Sans" panose="020B0606030504020204"/>
              <a:ea typeface="Open Sans" panose="020B0606030504020204"/>
              <a:cs typeface="Open Sans" panose="020B0606030504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623570"/>
            <a:ext cx="9997440" cy="628015"/>
          </a:xfrm>
        </p:spPr>
        <p:txBody>
          <a:bodyPr/>
          <a:lstStyle/>
          <a:p>
            <a:r>
              <a:rPr dirty="0">
                <a:sym typeface="+mn-ea"/>
              </a:rPr>
              <a:t>The field keyword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5480" y="1936750"/>
            <a:ext cx="9181465" cy="1492250"/>
          </a:xfrm>
        </p:spPr>
        <p:txBody>
          <a:bodyPr>
            <a:noAutofit/>
          </a:bodyPr>
          <a:lstStyle/>
          <a:p>
            <a:r>
              <a:rPr lang="en-US" altLang="en-US" dirty="0">
                <a:sym typeface="+mn-ea"/>
              </a:rPr>
              <a:t>C# 13 introduces the field keyword, which lets you access a property's backing field directly. </a:t>
            </a:r>
            <a:endParaRPr lang="en-US" altLang="en-US" dirty="0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4818" y="103041"/>
            <a:ext cx="8562364" cy="665191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8966200" cy="628015"/>
          </a:xfrm>
        </p:spPr>
        <p:txBody>
          <a:bodyPr/>
          <a:lstStyle/>
          <a:p>
            <a:r>
              <a:rPr dirty="0">
                <a:sym typeface="+mn-ea"/>
              </a:rPr>
              <a:t>New Lock Object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 dirty="0"/>
              <a:t>The new </a:t>
            </a:r>
            <a:r>
              <a:rPr lang="en-US" altLang="en-US" dirty="0" err="1"/>
              <a:t>System.Threading.Lock</a:t>
            </a:r>
            <a:r>
              <a:rPr lang="en-US" altLang="en-US" dirty="0"/>
              <a:t> in C# 13 makes thread synchronization easier and safer, helping your code run smoothly and reliably in multithreaded environments.</a:t>
            </a:r>
            <a:endParaRPr lang="en-US" altLang="en-US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splay-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8710" y="3429000"/>
            <a:ext cx="10619740" cy="3463925"/>
          </a:xfrm>
          <a:prstGeom prst="rect">
            <a:avLst/>
          </a:prstGeom>
        </p:spPr>
      </p:pic>
      <p:pic>
        <p:nvPicPr>
          <p:cNvPr id="8" name="Picture 7" descr="Counter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770" y="0"/>
            <a:ext cx="7880985" cy="369824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w-Lock-Object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7885" y="361315"/>
            <a:ext cx="7936230" cy="61347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splay-results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7260" y="1576705"/>
            <a:ext cx="10317480" cy="33655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13" y="689864"/>
            <a:ext cx="8561387" cy="627830"/>
          </a:xfrm>
        </p:spPr>
        <p:txBody>
          <a:bodyPr/>
          <a:lstStyle/>
          <a:p>
            <a:r>
              <a:rPr lang="en-US" dirty="0"/>
              <a:t>Partial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2058670"/>
            <a:ext cx="7646670" cy="1784350"/>
          </a:xfrm>
        </p:spPr>
        <p:txBody>
          <a:bodyPr>
            <a:noAutofit/>
          </a:bodyPr>
          <a:lstStyle/>
          <a:p>
            <a:r>
              <a:rPr lang="en-US" dirty="0"/>
              <a:t>Partial properties split class implementation across files, making code modular and easier to manage.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4440" y="1518794"/>
            <a:ext cx="9723120" cy="38204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950" y="56184"/>
            <a:ext cx="7734099" cy="661736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471170"/>
            <a:ext cx="9384665" cy="2361565"/>
          </a:xfrm>
        </p:spPr>
        <p:txBody>
          <a:bodyPr/>
          <a:lstStyle/>
          <a:p>
            <a:r>
              <a:rPr altLang="en-US">
                <a:sym typeface="+mn-ea"/>
              </a:rPr>
              <a:t>Overload resolution priority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3081655"/>
            <a:ext cx="9027160" cy="1969770"/>
          </a:xfrm>
        </p:spPr>
        <p:txBody>
          <a:bodyPr wrap="square"/>
          <a:lstStyle/>
          <a:p>
            <a:r>
              <a:rPr lang="en-US" altLang="en-US" dirty="0" err="1"/>
              <a:t>OverloadResolutionPriority</a:t>
            </a:r>
            <a:r>
              <a:rPr lang="en-US" altLang="en-US" dirty="0"/>
              <a:t> attribute helps the compiler choose which method to use when there are multiple with the same name and similar parameters</a:t>
            </a:r>
            <a:endParaRPr lang="en-US" altLang="en-US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/>
          <p:nvPr/>
        </p:nvSpPr>
        <p:spPr>
          <a:xfrm>
            <a:off x="579019" y="3489614"/>
            <a:ext cx="6323042" cy="241912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dirty="0">
                <a:sym typeface="+mn-ea"/>
              </a:rPr>
              <a:t>Sanjar Akhmedov</a:t>
            </a:r>
            <a:endParaRPr lang="en-US" sz="5400" dirty="0">
              <a:sym typeface="+mn-ea"/>
            </a:endParaRPr>
          </a:p>
          <a:p>
            <a:pPr algn="l"/>
            <a:endParaRPr lang="en-US" sz="1400" dirty="0"/>
          </a:p>
          <a:p>
            <a:pPr algn="l"/>
            <a:r>
              <a:rPr lang="en-US" sz="2400" dirty="0">
                <a:solidFill>
                  <a:schemeClr val="bg2"/>
                </a:solidFill>
                <a:sym typeface="+mn-ea"/>
              </a:rPr>
              <a:t>Software Engineer</a:t>
            </a:r>
            <a:endParaRPr lang="en-US" sz="2400" dirty="0">
              <a:solidFill>
                <a:schemeClr val="bg2"/>
              </a:solidFill>
            </a:endParaRPr>
          </a:p>
          <a:p>
            <a:pPr algn="l"/>
            <a:r>
              <a:rPr lang="en-US" sz="2400" dirty="0">
                <a:solidFill>
                  <a:schemeClr val="bg2"/>
                </a:solidFill>
                <a:sym typeface="+mn-ea"/>
              </a:rPr>
              <a:t>Silk Road Professionals</a:t>
            </a:r>
            <a:endParaRPr lang="en-US" sz="2400" dirty="0">
              <a:solidFill>
                <a:schemeClr val="bg2"/>
              </a:solidFill>
            </a:endParaRPr>
          </a:p>
          <a:p>
            <a:pPr algn="l"/>
            <a:r>
              <a:rPr lang="en-US" sz="2400" dirty="0">
                <a:solidFill>
                  <a:schemeClr val="bg2"/>
                </a:solidFill>
                <a:sym typeface="+mn-ea"/>
              </a:rPr>
              <a:t>3 years of experience</a:t>
            </a:r>
            <a:endParaRPr lang="en-US" sz="2400" dirty="0">
              <a:solidFill>
                <a:schemeClr val="bg2"/>
              </a:solidFill>
            </a:endParaRPr>
          </a:p>
        </p:txBody>
      </p:sp>
      <p:pic>
        <p:nvPicPr>
          <p:cNvPr id="4" name="Picture Placeholder 24" descr="A person in a white shirt&#10;&#10;Description automatically generated"/>
          <p:cNvPicPr>
            <a:picLocks noChangeAspect="1"/>
          </p:cNvPicPr>
          <p:nvPr/>
        </p:nvPicPr>
        <p:blipFill>
          <a:blip r:embed="rId1"/>
          <a:srcRect t="207" b="207"/>
          <a:stretch>
            <a:fillRect/>
          </a:stretch>
        </p:blipFill>
        <p:spPr>
          <a:xfrm>
            <a:off x="7635120" y="452053"/>
            <a:ext cx="3401414" cy="3401414"/>
          </a:xfrm>
          <a:prstGeom prst="ellipse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088122" y="4202058"/>
            <a:ext cx="3127029" cy="1679893"/>
            <a:chOff x="593190" y="4578035"/>
            <a:chExt cx="3127029" cy="1679893"/>
          </a:xfrm>
        </p:grpSpPr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578035"/>
              <a:ext cx="455691" cy="455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190" y="5203528"/>
              <a:ext cx="455692" cy="455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6"/>
            <p:cNvSpPr txBox="1"/>
            <p:nvPr/>
          </p:nvSpPr>
          <p:spPr>
            <a:xfrm>
              <a:off x="1065291" y="4621214"/>
              <a:ext cx="2654928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4"/>
                </a:rPr>
                <a:t>Akhmedov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_Sanjar</a:t>
              </a:r>
              <a:endParaRPr lang="en-US" b="1" u="sng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" name="TextBox 7"/>
            <p:cNvSpPr txBox="1"/>
            <p:nvPr/>
          </p:nvSpPr>
          <p:spPr>
            <a:xfrm>
              <a:off x="1065291" y="5246708"/>
              <a:ext cx="2654928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5"/>
                </a:rPr>
                <a:t>/Akhmedov_Sanjar</a:t>
              </a:r>
              <a:endParaRPr lang="en-US" b="1" u="sng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5"/>
              </a:endParaRPr>
            </a:p>
          </p:txBody>
        </p:sp>
        <p:sp>
          <p:nvSpPr>
            <p:cNvPr id="11" name="TextBox 9"/>
            <p:cNvSpPr txBox="1"/>
            <p:nvPr/>
          </p:nvSpPr>
          <p:spPr>
            <a:xfrm>
              <a:off x="1029642" y="5894708"/>
              <a:ext cx="2511960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6"/>
                </a:rPr>
                <a:t>SanjarSoftdev</a:t>
              </a:r>
              <a:endParaRPr lang="en-US" b="1" u="sng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6"/>
              </a:endParaRP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79019" y="453457"/>
            <a:ext cx="3977861" cy="780983"/>
          </a:xfrm>
        </p:spPr>
        <p:txBody>
          <a:bodyPr/>
          <a:lstStyle/>
          <a:p>
            <a:pPr algn="l"/>
            <a:r>
              <a:rPr lang="en-US" sz="5400" dirty="0"/>
              <a:t>About me</a:t>
            </a:r>
            <a:endParaRPr lang="en-US" sz="5400" dirty="0"/>
          </a:p>
        </p:txBody>
      </p:sp>
      <p:pic>
        <p:nvPicPr>
          <p:cNvPr id="15" name="Picture 14" descr="A white cat with a black background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8122" y="5453045"/>
            <a:ext cx="455693" cy="45569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 program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1506" y="0"/>
            <a:ext cx="9048988" cy="638397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4043" y="0"/>
            <a:ext cx="8823914" cy="649672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/>
          <p:cNvSpPr/>
          <p:nvPr/>
        </p:nvSpPr>
        <p:spPr>
          <a:xfrm>
            <a:off x="1567543" y="3026518"/>
            <a:ext cx="9056914" cy="3291985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/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anose="020B0502040204020203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Demo repository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6" name="Picture 5" descr="A qr code with a black 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848" y="3476172"/>
            <a:ext cx="2740152" cy="2740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/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/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anose="020B0502040204020203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Get .NET 9</a:t>
            </a:r>
            <a:endParaRPr lang="en-US" sz="66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/>
            <p:cNvSpPr txBox="1"/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 dirty="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dirty="0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2"/>
                </a:rPr>
                <a:t>aka.ms/get-dotnet-9</a:t>
              </a:r>
              <a:endParaRPr lang="en-US" dirty="0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/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 dirty="0"/>
              <a:t>Thank you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6"/>
          </p:nvPr>
        </p:nvSpPr>
        <p:spPr>
          <a:xfrm>
            <a:off x="5144297" y="1286705"/>
            <a:ext cx="5173276" cy="492443"/>
          </a:xfrm>
        </p:spPr>
        <p:txBody>
          <a:bodyPr/>
          <a:lstStyle/>
          <a:p>
            <a:r>
              <a:rPr lang="en-US" sz="3200" b="1" dirty="0">
                <a:sym typeface="+mn-ea"/>
              </a:rPr>
              <a:t>Params Collections</a:t>
            </a:r>
            <a:endParaRPr lang="en-US" sz="3200" b="1" i="0" dirty="0">
              <a:solidFill>
                <a:srgbClr val="E6E6E6"/>
              </a:solidFill>
              <a:effectLst/>
            </a:endParaRP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>
          <a:xfrm>
            <a:off x="5144297" y="205310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ym typeface="+mn-ea"/>
              </a:rPr>
              <a:t>New LINQ methods</a:t>
            </a:r>
            <a:endParaRPr lang="en-US" sz="3200" b="1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9"/>
          </p:nvPr>
        </p:nvSpPr>
        <p:spPr>
          <a:xfrm>
            <a:off x="5144297" y="281950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ym typeface="+mn-ea"/>
              </a:rPr>
              <a:t>The field keyword</a:t>
            </a:r>
            <a:endParaRPr lang="en-US" sz="3200" b="1" i="0" dirty="0">
              <a:solidFill>
                <a:srgbClr val="E6E6E6"/>
              </a:solidFill>
              <a:effectLst/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51"/>
          </p:nvPr>
        </p:nvSpPr>
        <p:spPr>
          <a:xfrm>
            <a:off x="5144297" y="358590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olidFill>
                  <a:srgbClr val="E6E6E6"/>
                </a:solidFill>
                <a:effectLst/>
                <a:sym typeface="+mn-ea"/>
              </a:rPr>
              <a:t>New Lock Object</a:t>
            </a:r>
            <a:endParaRPr lang="en-US" sz="3200" b="1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2"/>
          </p:nvPr>
        </p:nvSpPr>
        <p:spPr>
          <a:xfrm>
            <a:off x="5144297" y="435230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i="0" dirty="0">
                <a:solidFill>
                  <a:srgbClr val="E6E6E6"/>
                </a:solidFill>
                <a:effectLst/>
              </a:rPr>
              <a:t>Partial properties</a:t>
            </a:r>
            <a:endParaRPr lang="en-US" sz="3200" b="1" i="0" dirty="0">
              <a:solidFill>
                <a:srgbClr val="E6E6E6"/>
              </a:solidFill>
              <a:effectLst/>
            </a:endParaRPr>
          </a:p>
        </p:txBody>
      </p:sp>
      <p:sp>
        <p:nvSpPr>
          <p:cNvPr id="2" name="Text Placeholder 38"/>
          <p:cNvSpPr>
            <a:spLocks noGrp="1"/>
          </p:cNvSpPr>
          <p:nvPr/>
        </p:nvSpPr>
        <p:spPr>
          <a:xfrm>
            <a:off x="5144135" y="5118735"/>
            <a:ext cx="5855335" cy="49212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defRPr sz="18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14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altLang="en-US" sz="3200" b="1" i="0" dirty="0">
                <a:solidFill>
                  <a:srgbClr val="E6E6E6"/>
                </a:solidFill>
                <a:effectLst/>
              </a:rPr>
              <a:t>Overload resolution priority</a:t>
            </a:r>
            <a:endParaRPr lang="en-US" altLang="en-US" sz="3200" b="1" i="0" dirty="0">
              <a:solidFill>
                <a:srgbClr val="E6E6E6"/>
              </a:solidFill>
              <a:effectLst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481330"/>
            <a:ext cx="10557510" cy="628015"/>
          </a:xfrm>
        </p:spPr>
        <p:txBody>
          <a:bodyPr/>
          <a:lstStyle/>
          <a:p>
            <a:r>
              <a:rPr dirty="0">
                <a:sym typeface="+mn-ea"/>
              </a:rPr>
              <a:t>Params Collections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2289810"/>
            <a:ext cx="7803515" cy="1969770"/>
          </a:xfrm>
        </p:spPr>
        <p:txBody>
          <a:bodyPr wrap="square"/>
          <a:lstStyle/>
          <a:p>
            <a:r>
              <a:rPr lang="en-US" altLang="en-US"/>
              <a:t>Starting with C# 13, the params modifier supports any collection type that implements IEnumerable&lt;T&gt;, not just arrays</a:t>
            </a:r>
            <a:endParaRPr lang="en-US" altLang="en-US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" y="446272"/>
            <a:ext cx="11780520" cy="59654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co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912" y="272948"/>
            <a:ext cx="9028176" cy="307305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12" y="3209420"/>
            <a:ext cx="9028176" cy="307305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9557766" cy="628015"/>
          </a:xfrm>
        </p:spPr>
        <p:txBody>
          <a:bodyPr/>
          <a:lstStyle/>
          <a:p>
            <a:r>
              <a:rPr dirty="0">
                <a:sym typeface="+mn-ea"/>
              </a:rPr>
              <a:t>New </a:t>
            </a:r>
            <a:r>
              <a:rPr lang="en-US" dirty="0">
                <a:sym typeface="+mn-ea"/>
              </a:rPr>
              <a:t>LINQ</a:t>
            </a:r>
            <a:r>
              <a:rPr dirty="0">
                <a:sym typeface="+mn-ea"/>
              </a:rPr>
              <a:t>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 dirty="0"/>
              <a:t>Introducing new methods: </a:t>
            </a:r>
            <a:r>
              <a:rPr lang="en-US" altLang="en-US" dirty="0" err="1"/>
              <a:t>CountBy</a:t>
            </a:r>
            <a:r>
              <a:rPr lang="en-US" altLang="en-US" dirty="0"/>
              <a:t>, </a:t>
            </a:r>
            <a:r>
              <a:rPr lang="en-US" altLang="en-US" dirty="0" err="1"/>
              <a:t>AggregateBy</a:t>
            </a:r>
            <a:r>
              <a:rPr lang="en-US" altLang="en-US" dirty="0"/>
              <a:t>, and Index. These methods boost performance and simplify common data tasks.</a:t>
            </a:r>
            <a:endParaRPr lang="en-US" altLang="en-US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ploye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175" y="260350"/>
            <a:ext cx="11424285" cy="60464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w-LINQ-Method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6290" y="0"/>
            <a:ext cx="8059420" cy="67760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algn="l" defTabSz="932180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algn="l" defTabSz="932180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/>
</ds:datastoreItem>
</file>

<file path=customXml/itemProps2.xml><?xml version="1.0" encoding="utf-8"?>
<ds:datastoreItem xmlns:ds="http://schemas.openxmlformats.org/officeDocument/2006/customXml" ds:itemID="{272D3392-704F-4677-B1C8-F1E00F675E4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1201</Words>
  <Application>WPS Presentation</Application>
  <PresentationFormat>Widescreen</PresentationFormat>
  <Paragraphs>64</Paragraphs>
  <Slides>24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Arial</vt:lpstr>
      <vt:lpstr>SimSun</vt:lpstr>
      <vt:lpstr>Wingdings</vt:lpstr>
      <vt:lpstr>Segoe UI</vt:lpstr>
      <vt:lpstr>Open Sans</vt:lpstr>
      <vt:lpstr>Calibri</vt:lpstr>
      <vt:lpstr>Segoe UI</vt:lpstr>
      <vt:lpstr>Open Sans</vt:lpstr>
      <vt:lpstr>Microsoft YaHei</vt:lpstr>
      <vt:lpstr>Arial Unicode MS</vt:lpstr>
      <vt:lpstr>Segoe Sans Text</vt:lpstr>
      <vt:lpstr>Open Sans SemiBold</vt:lpstr>
      <vt:lpstr>Azure 2023 Template</vt:lpstr>
      <vt:lpstr>1_Azure 2023 Template</vt:lpstr>
      <vt:lpstr>C# is awesome!</vt:lpstr>
      <vt:lpstr>About me</vt:lpstr>
      <vt:lpstr>PowerPoint 演示文稿</vt:lpstr>
      <vt:lpstr>Params Collections</vt:lpstr>
      <vt:lpstr>PowerPoint 演示文稿</vt:lpstr>
      <vt:lpstr>PowerPoint 演示文稿</vt:lpstr>
      <vt:lpstr>New LINQ methods</vt:lpstr>
      <vt:lpstr>PowerPoint 演示文稿</vt:lpstr>
      <vt:lpstr>PowerPoint 演示文稿</vt:lpstr>
      <vt:lpstr>The field keyword</vt:lpstr>
      <vt:lpstr>PowerPoint 演示文稿</vt:lpstr>
      <vt:lpstr>New Lock Object</vt:lpstr>
      <vt:lpstr>PowerPoint 演示文稿</vt:lpstr>
      <vt:lpstr>PowerPoint 演示文稿</vt:lpstr>
      <vt:lpstr>PowerPoint 演示文稿</vt:lpstr>
      <vt:lpstr>Partial properties</vt:lpstr>
      <vt:lpstr>PowerPoint 演示文稿</vt:lpstr>
      <vt:lpstr>PowerPoint 演示文稿</vt:lpstr>
      <vt:lpstr>Overload resolution priority</vt:lpstr>
      <vt:lpstr>PowerPoint 演示文稿</vt:lpstr>
      <vt:lpstr>PowerPoint 演示文稿</vt:lpstr>
      <vt:lpstr>Demo repository</vt:lpstr>
      <vt:lpstr>Get .NET 9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Sanjar</cp:lastModifiedBy>
  <cp:revision>10</cp:revision>
  <dcterms:created xsi:type="dcterms:W3CDTF">2024-10-07T23:57:00Z</dcterms:created>
  <dcterms:modified xsi:type="dcterms:W3CDTF">2024-12-06T18:08:16Z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7C9165D95629436B984B456F6A4F957B_12</vt:lpwstr>
  </property>
  <property fmtid="{D5CDD505-2E9C-101B-9397-08002B2CF9AE}" pid="3" name="KSOProductBuildVer">
    <vt:lpwstr>1033-12.2.0.19307</vt:lpwstr>
  </property>
</Properties>
</file>